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08D81CA-13DB-4779-A45F-2CD80B95BC17}">
  <a:tblStyle styleId="{D08D81CA-13DB-4779-A45F-2CD80B95BC1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caed75780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caed7578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3363d9d5d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3363d9d5d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2caed75780_0_5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2caed75780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11" Type="http://schemas.openxmlformats.org/officeDocument/2006/relationships/hyperlink" Target="https://docs.google.com/presentation/d/1sSzVeAZG_e-NrWoS51jSCc17XExj9Tu-1E-8JEA1dbs/copy" TargetMode="External"/><Relationship Id="rId10" Type="http://schemas.openxmlformats.org/officeDocument/2006/relationships/hyperlink" Target="https://docs.google.com/presentation/d/1fB_AzU4jESvPmsGyKYXr6jW9hdiKv0bnauR3Bn4Sxn8/copy" TargetMode="External"/><Relationship Id="rId12" Type="http://schemas.openxmlformats.org/officeDocument/2006/relationships/hyperlink" Target="https://docs.google.com/presentation/d/14jJksPEUsp_eyHIUrDjsPt6cyAgL6AcpFlgEYs1OBuQ/copy" TargetMode="External"/><Relationship Id="rId9" Type="http://schemas.openxmlformats.org/officeDocument/2006/relationships/hyperlink" Target="https://docs.google.com/presentation/d/1GzEOAXEmoBq1Ud1f5Au3-8eU4q9R0Wxe_1SlvWpT3oc/copy" TargetMode="External"/><Relationship Id="rId5" Type="http://schemas.openxmlformats.org/officeDocument/2006/relationships/hyperlink" Target="https://docs.google.com/presentation/d/14jJksPEUsp_eyHIUrDjsPt6cyAgL6AcpFlgEYs1OBuQ/copy" TargetMode="External"/><Relationship Id="rId6" Type="http://schemas.openxmlformats.org/officeDocument/2006/relationships/hyperlink" Target="https://docs.google.com/presentation/d/1OJ-23HhnCU4_YAfkjznwKNxL_F7okxswF12cokAgIz8/copy" TargetMode="External"/><Relationship Id="rId7" Type="http://schemas.openxmlformats.org/officeDocument/2006/relationships/hyperlink" Target="https://docs.google.com/presentation/d/1PcyNJ_MJWlurKSoJJFsF--3qKSdzA1oW-RBUez_elC8/copy" TargetMode="External"/><Relationship Id="rId8" Type="http://schemas.openxmlformats.org/officeDocument/2006/relationships/hyperlink" Target="https://docs.google.com/presentation/d/1VUtv-TjvCnDTFdgku_HR2qOpOYtTfZqKZ2dWuIYYEvY/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GzEOAXEmoBq1Ud1f5Au3-8eU4q9R0Wxe_1SlvWpT3oc/copy" TargetMode="External"/><Relationship Id="rId6" Type="http://schemas.openxmlformats.org/officeDocument/2006/relationships/hyperlink" Target="https://docs.google.com/presentation/d/1fB_AzU4jESvPmsGyKYXr6jW9hdiKv0bnauR3Bn4Sxn8/copy" TargetMode="External"/><Relationship Id="rId7" Type="http://schemas.openxmlformats.org/officeDocument/2006/relationships/hyperlink" Target="https://docs.google.com/presentation/d/1PcyNJ_MJWlurKSoJJFsF--3qKSdzA1oW-RBUez_elC8/cop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{D08D81CA-13DB-4779-A45F-2CD80B95BC17}</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8: Overview of World War II</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military strategies, technology, and key battles shape the course of World War II?</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2.66, 2.69, 2.70, 2.72</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Continuity &amp; Change Over Time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&amp; Exemplars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World War II Timeline (Teacher Exemplar)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WW2 Significant Events Student Worksheet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Digital Access: Pacific Theater Timeline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Digital Access: European Theater Timeline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1"/>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Axis Powers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2"/>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World at War: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{D08D81CA-13DB-4779-A45F-2CD80B95BC17}</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8: Overview of WWII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550">
                <a:tc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work in two groups to create timelines of World War II (Pacific Theater &amp; European Theater). There are 35 events as options for students to research that have been divided into the two regions of the war. You can choose to assign 1 per student, however, it is recommended to have students work in pairs. Use your teacher judgement to determine which of the events to assign to your students, ensuring that there are an equal number of students working on events for each region. Students will research their assigned event and complete their two slides in the slides.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digital access to Google Slides Timeline (all students researching a region will contribute to the same google slides)</a:t>
                      </a:r>
                      <a:endParaRPr sz="1200">
                        <a:latin typeface="Inter"/>
                        <a:ea typeface="Inter"/>
                        <a:cs typeface="Inter"/>
                        <a:sym typeface="Inter"/>
                      </a:endParaRPr>
                    </a:p>
                    <a:p>
                      <a:pPr indent="-304800" lvl="0" marL="857250" rtl="0" algn="l">
                        <a:lnSpc>
                          <a:spcPct val="100000"/>
                        </a:lnSpc>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5"/>
                        </a:rPr>
                        <a:t>Pacific Theater</a:t>
                      </a:r>
                      <a:endParaRPr sz="1200">
                        <a:latin typeface="Inter"/>
                        <a:ea typeface="Inter"/>
                        <a:cs typeface="Inter"/>
                        <a:sym typeface="Inter"/>
                      </a:endParaRPr>
                    </a:p>
                    <a:p>
                      <a:pPr indent="-304800" lvl="0" marL="857250" rtl="0" algn="l">
                        <a:lnSpc>
                          <a:spcPct val="100000"/>
                        </a:lnSpc>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6"/>
                        </a:rPr>
                        <a:t>European Theater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Assign events and partners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instructions and support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Research assigned event from WWII.</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Fill out 2 slides on Timeline Google Slides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8855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the </a:t>
                      </a:r>
                      <a:r>
                        <a:rPr lang="en" sz="1200">
                          <a:solidFill>
                            <a:schemeClr val="dk1"/>
                          </a:solidFill>
                          <a:latin typeface="Inter"/>
                          <a:ea typeface="Inter"/>
                          <a:cs typeface="Inter"/>
                          <a:sym typeface="Inter"/>
                        </a:rPr>
                        <a:t>timelines</a:t>
                      </a:r>
                      <a:r>
                        <a:rPr lang="en" sz="1200">
                          <a:solidFill>
                            <a:schemeClr val="dk1"/>
                          </a:solidFill>
                          <a:latin typeface="Inter"/>
                          <a:ea typeface="Inter"/>
                          <a:cs typeface="Inter"/>
                          <a:sym typeface="Inter"/>
                        </a:rPr>
                        <a:t> have been created, students in each group will take turns presenting their information to students in their group. Students will follow along with their digital timelines as each person/group presents. Have students choose 5 events that were presented and fill out the </a:t>
                      </a:r>
                      <a:r>
                        <a:rPr lang="en" sz="1200" u="sng">
                          <a:solidFill>
                            <a:schemeClr val="accent5"/>
                          </a:solidFill>
                          <a:latin typeface="Inter"/>
                          <a:ea typeface="Inter"/>
                          <a:cs typeface="Inter"/>
                          <a:sym typeface="Inter"/>
                          <a:hlinkClick r:id="rId7">
                            <a:extLst>
                              <a:ext uri="{A12FA001-AC4F-418D-AE19-62706E023703}">
                                <ahyp:hlinkClr val="tx"/>
                              </a:ext>
                            </a:extLst>
                          </a:hlinkClick>
                        </a:rPr>
                        <a:t>World War II Significant Events Student Worksheet</a:t>
                      </a:r>
                      <a:r>
                        <a:rPr lang="en" sz="1200">
                          <a:solidFill>
                            <a:schemeClr val="dk1"/>
                          </a:solidFill>
                          <a:latin typeface="Inter"/>
                          <a:ea typeface="Inter"/>
                          <a:cs typeface="Inter"/>
                          <a:sym typeface="Inter"/>
                        </a:rPr>
                        <a:t> (page 1). They can use the digital timeline as a resource or discuss the event with the students assigned to the research of it. </a:t>
                      </a:r>
                      <a:r>
                        <a:rPr lang="en" sz="1200">
                          <a:solidFill>
                            <a:schemeClr val="dk1"/>
                          </a:solidFill>
                          <a:latin typeface="Inter"/>
                          <a:ea typeface="Inter"/>
                          <a:cs typeface="Inter"/>
                          <a:sym typeface="Inter"/>
                        </a:rPr>
                        <a:t>Then, students will use the Continuity and Change Over Time Graphic Organizer (page 2) to consider the scope of the war in their region. Students will list their 5 chosen events and explain what is changing and what is staying the same during the war. Encourage students to work collaboratively to determine patterns and developments.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the World War II Significant Events Student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directions for timeline presentations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fill out the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Monitor work progress and provide support as needed.</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to and participate in presentations</a:t>
                      </a:r>
                      <a:r>
                        <a:rPr lang="en" sz="1200">
                          <a:solidFill>
                            <a:schemeClr val="dk1"/>
                          </a:solidFill>
                          <a:latin typeface="Inter"/>
                          <a:ea typeface="Inter"/>
                          <a:cs typeface="Inter"/>
                          <a:sym typeface="Inter"/>
                        </a:rPr>
                        <a:t> about the events of World War II</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five events (page 1)</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Consider continuities and changes over time</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{D08D81CA-13DB-4779-A45F-2CD80B95BC17}</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8: Overview of WWII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0425">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then partner up with someone from the opposite timeline. They will discuss their region using page 3 of the student worksheet. Students will summarize a couple of events and explain the continuities and changes over time. Then, they will consider the similarities and differences in the broad scope of the military events of World War II.</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0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Determine partners (one person from each timeline/region)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page 3 of 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Monitor and support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Meet with partner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Share information about assigned theater of war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student worksheet page 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042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“Exit Ticket” in which they reflect on a quote that </a:t>
                      </a:r>
                      <a:r>
                        <a:rPr lang="en" sz="1200">
                          <a:solidFill>
                            <a:schemeClr val="dk1"/>
                          </a:solidFill>
                          <a:latin typeface="Inter"/>
                          <a:ea typeface="Inter"/>
                          <a:cs typeface="Inter"/>
                          <a:sym typeface="Inter"/>
                        </a:rPr>
                        <a:t>highlights</a:t>
                      </a:r>
                      <a:r>
                        <a:rPr lang="en" sz="1200">
                          <a:solidFill>
                            <a:schemeClr val="dk1"/>
                          </a:solidFill>
                          <a:latin typeface="Inter"/>
                          <a:ea typeface="Inter"/>
                          <a:cs typeface="Inter"/>
                          <a:sym typeface="Inter"/>
                        </a:rPr>
                        <a:t> the destruction of World War II.</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5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a:t>
                      </a:r>
                      <a:r>
                        <a:rPr lang="en" sz="1200">
                          <a:latin typeface="Inter"/>
                          <a:ea typeface="Inter"/>
                          <a:cs typeface="Inter"/>
                          <a:sym typeface="Inter"/>
                        </a:rPr>
                        <a:t>provide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two prompts in 3-5 sentences based on a quote about the end of World War II</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